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4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89" r:id="rId10"/>
    <p:sldId id="292" r:id="rId11"/>
    <p:sldId id="291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93" r:id="rId35"/>
    <p:sldId id="296" r:id="rId36"/>
    <p:sldId id="285" r:id="rId37"/>
    <p:sldId id="286" r:id="rId38"/>
    <p:sldId id="287" r:id="rId3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190DFAE-0065-4A96-8693-9112C8AD2B74}">
  <a:tblStyle styleId="{0190DFAE-0065-4A96-8693-9112C8AD2B74}" styleName="Table_0">
    <a:wholeTbl>
      <a:tcTxStyle b="off" i="off">
        <a:font>
          <a:latin typeface="等线"/>
          <a:ea typeface="等线"/>
          <a:cs typeface="等线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等线"/>
          <a:ea typeface="等线"/>
          <a:cs typeface="等线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等线"/>
          <a:ea typeface="等线"/>
          <a:cs typeface="等线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84E427A-3D55-4303-BF80-6455036E1DE7}" styleName="Themed Style 1 –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Themed Style 1 –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86"/>
  </p:normalViewPr>
  <p:slideViewPr>
    <p:cSldViewPr snapToGrid="0">
      <p:cViewPr>
        <p:scale>
          <a:sx n="85" d="100"/>
          <a:sy n="85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e61f2ee087_2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2e61f2ee087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61f2ee087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e61f2ee087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035662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2e61f2ee087_2_1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2e61f2ee087_2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e61f2ee087_2_1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g2e61f2ee087_2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e61f2ee087_2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e61f2ee087_2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e61f2ee087_2_1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e61f2ee087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e61f2ee087_2_1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g2e61f2ee087_2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2e64a6c360b_2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2e64a6c360b_2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2e64a6c360b_2_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2e64a6c360b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e64a6c360b_2_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g2e64a6c360b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61f2ee087_2_1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2e61f2ee087_2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e61f2ee087_2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2e61f2ee087_2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61f2ee087_2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g2e61f2ee087_2_1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g2e61f2ee087_2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e61f2ee087_2_19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g2e61f2ee087_2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2e61f2ee087_2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2e61f2ee087_2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e61f2ee087_2_2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2e61f2ee087_2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e61f2ee087_2_2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g2e61f2ee087_2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61f2ee087_2_2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2e61f2ee087_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e61f2ee087_2_2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2e61f2ee087_2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e61f2ee087_2_2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2e61f2ee087_2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e61f2ee087_2_2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g2e61f2ee087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e61f2ee087_2_2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2e61f2ee087_2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2e61f2ee087_2_9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2e61f2ee087_2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e61f2ee087_2_26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2e61f2ee087_2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e61f2ee087_2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2e61f2ee087_2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61f2ee087_2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2e61f2ee087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61f2ee087_2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2e61f2ee087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681544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e61f2ee087_2_29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g2e61f2ee087_2_2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7039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2e61f2ee087_2_3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g2e61f2ee087_2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2e61f2ee087_2_3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2e61f2ee087_2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61f2ee087_2_3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g2e61f2ee087_2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e61f2ee087_2_10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g2e61f2ee087_2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e61f2ee087_2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2e61f2ee087_2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61f2ee087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e61f2ee087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e61f2ee087_2_1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2e61f2ee087_2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61f2ee087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e61f2ee087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815240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e61f2ee087_2_1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g2e61f2ee087_2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4964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  <a:defRPr sz="4400" b="0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2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36" name="Google Shape;136;p2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37" name="Google Shape;137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2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4" name="Google Shape;144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0" name="Google Shape;150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6" name="Google Shape;156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" name="Google Shape;158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>
            <a:spLocks noGrp="1"/>
          </p:cNvSpPr>
          <p:nvPr>
            <p:ph type="ctrTitle"/>
          </p:nvPr>
        </p:nvSpPr>
        <p:spPr>
          <a:xfrm>
            <a:off x="0" y="2003485"/>
            <a:ext cx="12192000" cy="116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imes New Roman"/>
              <a:buNone/>
            </a:pP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Generating Breast Cancer IHC Images with Deep Learning</a:t>
            </a:r>
            <a:b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3600">
                <a:latin typeface="Times New Roman"/>
                <a:ea typeface="Times New Roman"/>
                <a:cs typeface="Times New Roman"/>
                <a:sym typeface="Times New Roman"/>
              </a:rPr>
              <a:t>Presentation 2</a:t>
            </a:r>
            <a:endParaRPr sz="36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4" name="Google Shape;164;p25"/>
          <p:cNvSpPr txBox="1"/>
          <p:nvPr/>
        </p:nvSpPr>
        <p:spPr>
          <a:xfrm>
            <a:off x="5076667" y="4037073"/>
            <a:ext cx="203866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June 18, 2024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5291525" y="4566350"/>
            <a:ext cx="1608944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Yuchen Li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Xichu Yu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Maiqi Zhou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Method: 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51641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Results: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A67527AB-07DA-18EF-DF59-84CC60DF68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343058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DE" altLang="en-DE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Helvetica Neue" panose="02000503000000020004" pitchFamily="2" charset="0"/>
              </a:rPr>
            </a:br>
            <a:endParaRPr kumimoji="0" lang="en-DE" altLang="en-DE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C191E80-72F9-EEFC-4C2F-DBB46EE1E8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376576"/>
              </p:ext>
            </p:extLst>
          </p:nvPr>
        </p:nvGraphicFramePr>
        <p:xfrm>
          <a:off x="838200" y="2558415"/>
          <a:ext cx="8127999" cy="1741170"/>
        </p:xfrm>
        <a:graphic>
          <a:graphicData uri="http://schemas.openxmlformats.org/drawingml/2006/table">
            <a:tbl>
              <a:tblPr firstRow="1" bandRow="1">
                <a:tableStyleId>{0190DFAE-0065-4A96-8693-9112C8AD2B74}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61435121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24119343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434520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br>
                        <a:rPr lang="en-DE" sz="2000">
                          <a:effectLst/>
                          <a:latin typeface="+mn-lt"/>
                        </a:rPr>
                      </a:br>
                      <a:endParaRPr lang="en-DE" sz="2000">
                        <a:effectLst/>
                        <a:latin typeface="+mn-lt"/>
                      </a:endParaRP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  <a:latin typeface="+mn-lt"/>
                        </a:rPr>
                        <a:t>PSNR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  <a:latin typeface="+mn-lt"/>
                        </a:rPr>
                        <a:t>SSIM</a:t>
                      </a: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36109195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  <a:latin typeface="+mn-lt"/>
                        </a:rPr>
                        <a:t>original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-DE" sz="2000">
                          <a:effectLst/>
                          <a:latin typeface="+mn-lt"/>
                        </a:rPr>
                        <a:t>17.46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-DE" sz="2000">
                          <a:effectLst/>
                          <a:latin typeface="+mn-lt"/>
                        </a:rPr>
                        <a:t>0.59</a:t>
                      </a: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6093280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  <a:latin typeface="+mn-lt"/>
                        </a:rPr>
                        <a:t>filtered1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-DE" sz="2000">
                          <a:effectLst/>
                          <a:latin typeface="+mn-lt"/>
                        </a:rPr>
                        <a:t>19.23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-DE" sz="2000">
                          <a:effectLst/>
                          <a:latin typeface="+mn-lt"/>
                        </a:rPr>
                        <a:t>0.61</a:t>
                      </a: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13288243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000">
                          <a:effectLst/>
                          <a:latin typeface="+mn-lt"/>
                        </a:rPr>
                        <a:t>filtered2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-DE" sz="2000">
                          <a:effectLst/>
                          <a:latin typeface="+mn-lt"/>
                        </a:rPr>
                        <a:t>17.53</a:t>
                      </a:r>
                    </a:p>
                  </a:txBody>
                  <a:tcPr marL="47625" marR="47625" marT="9525" marB="9525"/>
                </a:tc>
                <a:tc>
                  <a:txBody>
                    <a:bodyPr/>
                    <a:lstStyle/>
                    <a:p>
                      <a:r>
                        <a:rPr lang="en-DE" sz="2000">
                          <a:effectLst/>
                          <a:latin typeface="+mn-lt"/>
                        </a:rPr>
                        <a:t>0.57</a:t>
                      </a:r>
                    </a:p>
                  </a:txBody>
                  <a:tcPr marL="47625" marR="47625" marT="9525" marB="9525"/>
                </a:tc>
                <a:extLst>
                  <a:ext uri="{0D108BD9-81ED-4DB2-BD59-A6C34878D82A}">
                    <a16:rowId xmlns:a16="http://schemas.microsoft.com/office/drawing/2014/main" val="22147901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2698012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2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4278807" cy="438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Pyramid pix2pix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Pix2pix Model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Model</a:t>
            </a: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" name="Google Shape;231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Times New Roman"/>
              <a:buNone/>
            </a:pP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Pyramid Pix2Pix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8" name="Google Shape;238;p3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 t="185" b="8669"/>
          <a:stretch/>
        </p:blipFill>
        <p:spPr>
          <a:xfrm>
            <a:off x="5116990" y="1690688"/>
            <a:ext cx="6528638" cy="29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4278807" cy="438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Figure: Pyramid Pix2Pix architecture proposed by the challenge organizer.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 a type of conditional Generative Adversarial Network (cGAN)</a:t>
            </a:r>
            <a:endParaRPr sz="3200">
              <a:solidFill>
                <a:srgbClr val="000000"/>
              </a:solidFill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</a:rPr>
              <a:t>We apply this model using the preprocessed data set, following the strategy of the competition's winner.</a:t>
            </a:r>
            <a:endParaRPr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7" name="Google Shape;247;p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Model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8" name="Google Shape;248;p34"/>
          <p:cNvSpPr txBox="1"/>
          <p:nvPr/>
        </p:nvSpPr>
        <p:spPr>
          <a:xfrm>
            <a:off x="6015067" y="4627681"/>
            <a:ext cx="4440672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Liu et al. "Bci: Breast cancer immunohistochemical image generation through pyramid pix2pix." In *Proceedings of the IEEE/CVF conference on computer vision and pattern recognition*, pp. 1815-1824. 2022.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6" name="Google Shape;256;p3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258" name="Google Shape;258;p35" descr="A close-up of a white surface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391841" y="2413607"/>
            <a:ext cx="9408318" cy="313610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2213790" y="1925050"/>
            <a:ext cx="154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A</a:t>
            </a:r>
            <a:endParaRPr/>
          </a:p>
        </p:txBody>
      </p:sp>
      <p:sp>
        <p:nvSpPr>
          <p:cNvPr id="260" name="Google Shape;260;p35"/>
          <p:cNvSpPr txBox="1"/>
          <p:nvPr/>
        </p:nvSpPr>
        <p:spPr>
          <a:xfrm>
            <a:off x="5681492" y="1925050"/>
            <a:ext cx="20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Fake B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8750589" y="1925050"/>
            <a:ext cx="188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 B</a:t>
            </a:r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Pix2Pix 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7" name="Google Shape;267;p3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Model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5" name="Google Shape;275;p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77" name="Google Shape;277;p37"/>
          <p:cNvSpPr txBox="1"/>
          <p:nvPr/>
        </p:nvSpPr>
        <p:spPr>
          <a:xfrm>
            <a:off x="838200" y="1329100"/>
            <a:ext cx="10515600" cy="24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Generator: U-Net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Downsampling section (encoder): 8 downsampling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Upsampling section (decoder): 8 upsampling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 layer: A 3x3 Conv layer</a:t>
            </a:r>
            <a:b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</a:b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Adversarial Loss + L1 loss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882150" y="4019725"/>
            <a:ext cx="10427700" cy="18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Discriminator: PatchGan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Conv layer 1: A 3x3 Conv layer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 downsampling blocks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Final output layer: A 4x4 Conv layer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Loss:</a:t>
            </a: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Binary Cross Entropy Loss</a:t>
            </a: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9" name="Google Shape;279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7626" y="2946125"/>
            <a:ext cx="6355949" cy="215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7"/>
          <p:cNvSpPr txBox="1"/>
          <p:nvPr/>
        </p:nvSpPr>
        <p:spPr>
          <a:xfrm>
            <a:off x="3090878" y="6356349"/>
            <a:ext cx="5975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2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Isola, Phillip, et al. "Image-to-image translation with conditional adversarial networks." </a:t>
            </a:r>
            <a:r>
              <a:rPr lang="en-US" sz="1000" i="1">
                <a:solidFill>
                  <a:srgbClr val="222222"/>
                </a:solidFill>
                <a:highlight>
                  <a:srgbClr val="FFFFFF"/>
                </a:highlight>
              </a:rPr>
              <a:t>Proceedings of the IEEE conference on computer vision and pattern recognition</a:t>
            </a:r>
            <a:r>
              <a:rPr lang="en-US" sz="1000">
                <a:solidFill>
                  <a:srgbClr val="222222"/>
                </a:solidFill>
                <a:highlight>
                  <a:srgbClr val="FFFFFF"/>
                </a:highlight>
              </a:rPr>
              <a:t>. 2017.</a:t>
            </a:r>
            <a:endParaRPr sz="1000">
              <a:solidFill>
                <a:srgbClr val="777777"/>
              </a:solidFill>
              <a:highlight>
                <a:srgbClr val="FFFFFF"/>
              </a:highlight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86" name="Google Shape;286;p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88" name="Google Shape;288;p38"/>
          <p:cNvSpPr txBox="1"/>
          <p:nvPr/>
        </p:nvSpPr>
        <p:spPr>
          <a:xfrm>
            <a:off x="6" y="1555750"/>
            <a:ext cx="243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Fake IHC image</a:t>
            </a:r>
            <a:endParaRPr/>
          </a:p>
        </p:txBody>
      </p:sp>
      <p:sp>
        <p:nvSpPr>
          <p:cNvPr id="289" name="Google Shape;289;p38"/>
          <p:cNvSpPr txBox="1"/>
          <p:nvPr/>
        </p:nvSpPr>
        <p:spPr>
          <a:xfrm>
            <a:off x="-8" y="3529650"/>
            <a:ext cx="203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Real IHC image</a:t>
            </a:r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872" y="1555738"/>
            <a:ext cx="6046119" cy="19739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09875" y="3529661"/>
            <a:ext cx="6046126" cy="202442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/>
        </p:nvSpPr>
        <p:spPr>
          <a:xfrm>
            <a:off x="8709975" y="4295275"/>
            <a:ext cx="3573600" cy="125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detail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406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imes New Roman"/>
              <a:buChar char="●"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lack of clarity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Diffusion </a:t>
            </a:r>
            <a:r>
              <a:rPr lang="en-US" sz="6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Model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98" name="Google Shape;298;p3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</a:pPr>
            <a:endParaRPr/>
          </a:p>
        </p:txBody>
      </p:sp>
      <p:sp>
        <p:nvSpPr>
          <p:cNvPr id="299" name="Google Shape;299;p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Background</a:t>
            </a:r>
            <a:endParaRPr/>
          </a:p>
        </p:txBody>
      </p:sp>
      <p:pic>
        <p:nvPicPr>
          <p:cNvPr id="306" name="Google Shape;306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549960" cy="1857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308" name="Google Shape;308;p40"/>
          <p:cNvSpPr txBox="1"/>
          <p:nvPr/>
        </p:nvSpPr>
        <p:spPr>
          <a:xfrm>
            <a:off x="821020" y="3689984"/>
            <a:ext cx="1054995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Probabilistic Model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parameterized Markov chain trained using variational inference to generate samples matching the original data after a finite period.</a:t>
            </a:r>
            <a:endParaRPr/>
          </a:p>
          <a:p>
            <a:pPr marL="0" marR="0" lvl="0" indent="-152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type of Markov chain that gradually adds noise to the data until the original signal is destroyed.</a:t>
            </a:r>
            <a:endParaRPr/>
          </a:p>
        </p:txBody>
      </p:sp>
      <p:sp>
        <p:nvSpPr>
          <p:cNvPr id="309" name="Google Shape;309;p40"/>
          <p:cNvSpPr txBox="1"/>
          <p:nvPr/>
        </p:nvSpPr>
        <p:spPr>
          <a:xfrm>
            <a:off x="3090878" y="6356349"/>
            <a:ext cx="59754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 et al. "Denoising diffusion probabilistic models." </a:t>
            </a:r>
            <a:r>
              <a:rPr lang="en-US" sz="12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33 (2020): 6840-6851.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Contents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3" name="Google Shape;173;p26"/>
          <p:cNvSpPr txBox="1">
            <a:spLocks noGrp="1"/>
          </p:cNvSpPr>
          <p:nvPr>
            <p:ph type="body" idx="1"/>
          </p:nvPr>
        </p:nvSpPr>
        <p:spPr>
          <a:xfrm>
            <a:off x="838200" y="1825623"/>
            <a:ext cx="10515600" cy="449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/>
              <a:t>Review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Methods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Intermediate Results</a:t>
            </a:r>
            <a:endParaRPr sz="2400"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Task Distribution</a:t>
            </a: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Timeline</a:t>
            </a:r>
            <a:endParaRPr sz="2400"/>
          </a:p>
          <a:p>
            <a:pPr marL="228600" lvl="0" indent="-101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Key features</a:t>
            </a: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Gaussian Noise:</a:t>
            </a:r>
            <a:r>
              <a:rPr lang="en-US"/>
              <a:t> 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When the diffusion involves small amounts of Gaussian noise, the sampling chain transitions can be set to conditional Gaussians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b="1"/>
              <a:t>Neural Network Parameterization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Straightforward neural network implementation, making the process efficient to train</a:t>
            </a:r>
            <a:endParaRPr/>
          </a:p>
        </p:txBody>
      </p:sp>
      <p:sp>
        <p:nvSpPr>
          <p:cNvPr id="317" name="Google Shape;317;p4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4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19" name="Google Shape;319;p41"/>
          <p:cNvSpPr txBox="1"/>
          <p:nvPr/>
        </p:nvSpPr>
        <p:spPr>
          <a:xfrm>
            <a:off x="3090878" y="6356349"/>
            <a:ext cx="59754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 et al. "Denoising diffusion probabilistic models." </a:t>
            </a:r>
            <a:r>
              <a:rPr lang="en-US" sz="12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33 (2020): 6840-6851.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Basic algorithms</a:t>
            </a:r>
            <a:endParaRPr/>
          </a:p>
        </p:txBody>
      </p:sp>
      <p:sp>
        <p:nvSpPr>
          <p:cNvPr id="325" name="Google Shape;325;p42"/>
          <p:cNvSpPr txBox="1">
            <a:spLocks noGrp="1"/>
          </p:cNvSpPr>
          <p:nvPr>
            <p:ph type="body" idx="1"/>
          </p:nvPr>
        </p:nvSpPr>
        <p:spPr>
          <a:xfrm>
            <a:off x="838200" y="4851399"/>
            <a:ext cx="10515600" cy="1325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Training objective: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Minimizing the mean squared error (MSE) of noise prediction for given timestep T</a:t>
            </a:r>
            <a:endParaRPr/>
          </a:p>
        </p:txBody>
      </p:sp>
      <p:sp>
        <p:nvSpPr>
          <p:cNvPr id="326" name="Google Shape;326;p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4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28" name="Google Shape;32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690688"/>
            <a:ext cx="10480812" cy="25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/>
          <p:nvPr/>
        </p:nvSpPr>
        <p:spPr>
          <a:xfrm>
            <a:off x="3090878" y="6356349"/>
            <a:ext cx="597545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Ho et al. "Denoising diffusion probabilistic models." </a:t>
            </a:r>
            <a:r>
              <a:rPr lang="en-US" sz="120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Advances in neural information processing systems</a:t>
            </a:r>
            <a:r>
              <a:rPr lang="en-US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 33 (2020): 6840-6851.</a:t>
            </a:r>
            <a:endParaRPr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Diffusion Autoencoder</a:t>
            </a:r>
            <a:endParaRPr/>
          </a:p>
        </p:txBody>
      </p:sp>
      <p:pic>
        <p:nvPicPr>
          <p:cNvPr id="335" name="Google Shape;335;p4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6304478" y="1690688"/>
            <a:ext cx="5049322" cy="33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3"/>
          <p:cNvSpPr txBox="1">
            <a:spLocks noGrp="1"/>
          </p:cNvSpPr>
          <p:nvPr>
            <p:ph type="ftr" idx="11"/>
          </p:nvPr>
        </p:nvSpPr>
        <p:spPr>
          <a:xfrm>
            <a:off x="2167407" y="6356349"/>
            <a:ext cx="78571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Preechakul et al. "Diffusion autoencoders: Toward a meaningful and decodable representation." In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pp. 10619-10629. 2022.</a:t>
            </a:r>
            <a:endParaRPr/>
          </a:p>
        </p:txBody>
      </p:sp>
      <p:sp>
        <p:nvSpPr>
          <p:cNvPr id="337" name="Google Shape;337;p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338" name="Google Shape;338;p43"/>
          <p:cNvSpPr txBox="1"/>
          <p:nvPr/>
        </p:nvSpPr>
        <p:spPr>
          <a:xfrm>
            <a:off x="838200" y="1690687"/>
            <a:ext cx="5257800" cy="30469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Hybrid model combining autoencoders and diffusion principles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Encoding data into a low-dimensional latent space, applying diffusion process, and decoding back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Additional semantic encoder to guide the diffusion model with semantic information</a:t>
            </a:r>
            <a:endParaRPr sz="24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Diffusion Autoencoder</a:t>
            </a:r>
            <a:endParaRPr/>
          </a:p>
        </p:txBody>
      </p:sp>
      <p:sp>
        <p:nvSpPr>
          <p:cNvPr id="344" name="Google Shape;344;p44"/>
          <p:cNvSpPr txBox="1">
            <a:spLocks noGrp="1"/>
          </p:cNvSpPr>
          <p:nvPr>
            <p:ph type="ftr" idx="11"/>
          </p:nvPr>
        </p:nvSpPr>
        <p:spPr>
          <a:xfrm>
            <a:off x="2167407" y="6356349"/>
            <a:ext cx="785718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Preechakul et al. "Diffusion autoencoders: Toward a meaningful and decodable representation." In </a:t>
            </a:r>
            <a:r>
              <a:rPr lang="en-US" b="0" i="1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Proceedings of the IEEE/CVF Conference on Computer Vision and Pattern Recognition</a:t>
            </a:r>
            <a:r>
              <a:rPr lang="en-US" b="0" i="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, pp. 10619-10629. 2022.</a:t>
            </a:r>
            <a:endParaRPr/>
          </a:p>
        </p:txBody>
      </p:sp>
      <p:sp>
        <p:nvSpPr>
          <p:cNvPr id="345" name="Google Shape;345;p4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46" name="Google Shape;346;p44"/>
          <p:cNvSpPr txBox="1"/>
          <p:nvPr/>
        </p:nvSpPr>
        <p:spPr>
          <a:xfrm>
            <a:off x="2094355" y="5182266"/>
            <a:ext cx="8003289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Example of attribute manipulation based on latent interpolation</a:t>
            </a:r>
            <a:endParaRPr/>
          </a:p>
        </p:txBody>
      </p:sp>
      <p:pic>
        <p:nvPicPr>
          <p:cNvPr id="347" name="Google Shape;34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0300" y="1638551"/>
            <a:ext cx="7391400" cy="3292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Methods</a:t>
            </a:r>
            <a:endParaRPr/>
          </a:p>
        </p:txBody>
      </p:sp>
      <p:sp>
        <p:nvSpPr>
          <p:cNvPr id="353" name="Google Shape;353;p4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l="-1204" t="-2324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Char char="•"/>
            </a:pPr>
            <a:r>
              <a:rPr lang="en-US"/>
              <a:t> </a:t>
            </a:r>
            <a:endParaRPr/>
          </a:p>
        </p:txBody>
      </p:sp>
      <p:sp>
        <p:nvSpPr>
          <p:cNvPr id="354" name="Google Shape;354;p4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/>
          </a:p>
        </p:txBody>
      </p:sp>
      <p:pic>
        <p:nvPicPr>
          <p:cNvPr id="361" name="Google Shape;361;p4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755202" y="1690688"/>
            <a:ext cx="4992467" cy="251528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4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64" name="Google Shape;36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47669" y="1719150"/>
            <a:ext cx="2439068" cy="2439068"/>
          </a:xfrm>
          <a:prstGeom prst="rect">
            <a:avLst/>
          </a:prstGeom>
          <a:noFill/>
          <a:ln w="9525" cap="flat" cmpd="sng">
            <a:solidFill>
              <a:schemeClr val="dk1">
                <a:alpha val="2745"/>
              </a:schemeClr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50800" dir="5400000" algn="ctr" rotWithShape="0">
              <a:schemeClr val="lt1"/>
            </a:outerShdw>
          </a:effectLst>
        </p:spPr>
      </p:pic>
      <p:sp>
        <p:nvSpPr>
          <p:cNvPr id="365" name="Google Shape;365;p46"/>
          <p:cNvSpPr txBox="1"/>
          <p:nvPr/>
        </p:nvSpPr>
        <p:spPr>
          <a:xfrm>
            <a:off x="2005263" y="190901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46"/>
          <p:cNvSpPr txBox="1"/>
          <p:nvPr/>
        </p:nvSpPr>
        <p:spPr>
          <a:xfrm>
            <a:off x="838200" y="44243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Conditional diffusion model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epochs</a:t>
            </a: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7" name="Google Shape;367;p46"/>
          <p:cNvSpPr txBox="1"/>
          <p:nvPr/>
        </p:nvSpPr>
        <p:spPr>
          <a:xfrm>
            <a:off x="582600" y="2631350"/>
            <a:ext cx="2172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Left: Ground truth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Right: Sampled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Results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2005263" y="1909011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7"/>
          <p:cNvSpPr txBox="1"/>
          <p:nvPr/>
        </p:nvSpPr>
        <p:spPr>
          <a:xfrm>
            <a:off x="838200" y="44243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Diffusion autoencoder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en-US" sz="2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 epochs</a:t>
            </a:r>
            <a:endParaRPr/>
          </a:p>
        </p:txBody>
      </p:sp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7169" y="1843150"/>
            <a:ext cx="2456412" cy="2428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881" y="1843151"/>
            <a:ext cx="2469292" cy="2428812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47"/>
          <p:cNvSpPr txBox="1"/>
          <p:nvPr/>
        </p:nvSpPr>
        <p:spPr>
          <a:xfrm>
            <a:off x="2086550" y="2631413"/>
            <a:ext cx="2172600" cy="85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Left: Ground truth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Right: Sampled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Discussion</a:t>
            </a:r>
            <a:endParaRPr/>
          </a:p>
        </p:txBody>
      </p:sp>
      <p:sp>
        <p:nvSpPr>
          <p:cNvPr id="385" name="Google Shape;385;p4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Overview of current experiments: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Lack of computational resources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No promising result yet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Novel method proposed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/>
              <a:t>Next steps: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Keep working on diffusion autoencoder</a:t>
            </a:r>
            <a:endParaRPr/>
          </a:p>
          <a:p>
            <a:pPr marL="514350" lvl="0" indent="-5143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AutoNum type="arabicPeriod"/>
            </a:pPr>
            <a:r>
              <a:rPr lang="en-US"/>
              <a:t>More systematic experiments to finetune our model</a:t>
            </a: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/>
          </a:p>
          <a:p>
            <a:pPr marL="514350" lvl="0" indent="-3365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86" name="Google Shape;386;p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9"/>
          <p:cNvSpPr txBox="1">
            <a:spLocks noGrp="1"/>
          </p:cNvSpPr>
          <p:nvPr>
            <p:ph type="body" idx="1"/>
          </p:nvPr>
        </p:nvSpPr>
        <p:spPr>
          <a:xfrm>
            <a:off x="838201" y="1690689"/>
            <a:ext cx="4615542" cy="39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QuPath</a:t>
            </a:r>
            <a:endParaRPr sz="2000" b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Open-source pathology image analysis software.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Support customizable extensions.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 b="0">
                <a:solidFill>
                  <a:srgbClr val="000000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We plan to develop a python extension that will integrate our model to QuPath with user-friendly functions.</a:t>
            </a:r>
            <a:endParaRPr/>
          </a:p>
        </p:txBody>
      </p:sp>
      <p:sp>
        <p:nvSpPr>
          <p:cNvPr id="393" name="Google Shape;393;p4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4" name="Google Shape;394;p49" descr="H&amp;E Histology Color Normalization Instructions: QuPath Integration - Drexel  University College of Medici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27235" y="1594983"/>
            <a:ext cx="5777780" cy="3449335"/>
          </a:xfrm>
          <a:prstGeom prst="rect">
            <a:avLst/>
          </a:prstGeom>
          <a:noFill/>
          <a:ln>
            <a:noFill/>
          </a:ln>
        </p:spPr>
      </p:pic>
      <p:sp>
        <p:nvSpPr>
          <p:cNvPr id="395" name="Google Shape;395;p49"/>
          <p:cNvSpPr txBox="1"/>
          <p:nvPr/>
        </p:nvSpPr>
        <p:spPr>
          <a:xfrm>
            <a:off x="5794324" y="5044318"/>
            <a:ext cx="5643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D. Breen, "H&amp;E Histology Color Normalization - QuPath," Drexel University, 2018. [Online]. Available: https://www.cs.drexel.edu/~deb39/ZarellaLab/h-e-histology-color-normalization_qupath.html. [Accessed: 12-May-2024]</a:t>
            </a:r>
            <a:endParaRPr/>
          </a:p>
        </p:txBody>
      </p:sp>
      <p:sp>
        <p:nvSpPr>
          <p:cNvPr id="396" name="Google Shape;396;p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>
            <a:spLocks noGrp="1"/>
          </p:cNvSpPr>
          <p:nvPr>
            <p:ph type="body" idx="1"/>
          </p:nvPr>
        </p:nvSpPr>
        <p:spPr>
          <a:xfrm>
            <a:off x="838201" y="1690689"/>
            <a:ext cx="4615542" cy="39076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JavaFX</a:t>
            </a:r>
            <a:endParaRPr sz="2000" b="0">
              <a:solidFill>
                <a:srgbClr val="000000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 software platform for creating and delivering desktop applications with a modern user interface.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FXML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: XML-based language to define UI components (though Java code can also be used directly).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The template of Qupath extension provided imports javafx, making it easy to build complex interfaces.</a:t>
            </a:r>
            <a:endParaRPr/>
          </a:p>
        </p:txBody>
      </p:sp>
      <p:sp>
        <p:nvSpPr>
          <p:cNvPr id="403" name="Google Shape;403;p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04" name="Google Shape;404;p50"/>
          <p:cNvSpPr txBox="1"/>
          <p:nvPr/>
        </p:nvSpPr>
        <p:spPr>
          <a:xfrm>
            <a:off x="5791663" y="4990373"/>
            <a:ext cx="5643533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https://owlcation.com/stem/JavaFx-Stage-Styles[Accessed: 12-June-2024]</a:t>
            </a:r>
            <a:endParaRPr/>
          </a:p>
        </p:txBody>
      </p:sp>
      <p:pic>
        <p:nvPicPr>
          <p:cNvPr id="405" name="Google Shape;405;p50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8088" r="4383"/>
          <a:stretch/>
        </p:blipFill>
        <p:spPr>
          <a:xfrm>
            <a:off x="5535139" y="1436740"/>
            <a:ext cx="5818661" cy="3553633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5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Overview of Initial Proposal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838200" y="1825623"/>
            <a:ext cx="5427372" cy="449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Cancer: A Global Challenge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Breast cancer remains a leading cause of mortality among women worldwide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Effective treatment and accurate diagnosis rely heavily on detailed analysis of histopathological images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Histopathological Images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Hematoxylin and Eosin (HE) and Immunohistochemistry (IHC) stained slices are critical in evaluating breast cancer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An example of HE and IHC stained images</a:t>
            </a: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 b="20869"/>
          <a:stretch/>
        </p:blipFill>
        <p:spPr>
          <a:xfrm>
            <a:off x="6265572" y="1965980"/>
            <a:ext cx="5088228" cy="231539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6589350" y="4556669"/>
            <a:ext cx="444067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"Breast Cancer Immunohistochemical Image Generation Challenge." grand-challenge.org. https://bci.grand-challenge.org/ (accessed May. 1, 2024)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Design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3" name="Google Shape;413;p51"/>
          <p:cNvSpPr/>
          <p:nvPr/>
        </p:nvSpPr>
        <p:spPr>
          <a:xfrm>
            <a:off x="512369" y="1991621"/>
            <a:ext cx="3005380" cy="1838890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4" name="Google Shape;414;p51"/>
          <p:cNvSpPr txBox="1"/>
          <p:nvPr/>
        </p:nvSpPr>
        <p:spPr>
          <a:xfrm>
            <a:off x="942450" y="2471930"/>
            <a:ext cx="199758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interface.fxml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 - Defines UI layout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5" name="Google Shape;415;p51"/>
          <p:cNvSpPr/>
          <p:nvPr/>
        </p:nvSpPr>
        <p:spPr>
          <a:xfrm>
            <a:off x="5052080" y="1991621"/>
            <a:ext cx="3005380" cy="1838890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6" name="Google Shape;416;p51"/>
          <p:cNvSpPr txBox="1"/>
          <p:nvPr/>
        </p:nvSpPr>
        <p:spPr>
          <a:xfrm>
            <a:off x="5323477" y="2372524"/>
            <a:ext cx="242194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Controller</a:t>
            </a:r>
            <a:endParaRPr sz="1800">
              <a:solidFill>
                <a:schemeClr val="dk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 Handles UI logic and events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17" name="Google Shape;417;p51"/>
          <p:cNvSpPr/>
          <p:nvPr/>
        </p:nvSpPr>
        <p:spPr>
          <a:xfrm>
            <a:off x="4055620" y="2583902"/>
            <a:ext cx="531642" cy="1269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8" name="Google Shape;418;p51"/>
          <p:cNvSpPr/>
          <p:nvPr/>
        </p:nvSpPr>
        <p:spPr>
          <a:xfrm rot="10800000">
            <a:off x="4067080" y="3061063"/>
            <a:ext cx="531642" cy="126984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19" name="Google Shape;419;p51"/>
          <p:cNvSpPr txBox="1"/>
          <p:nvPr/>
        </p:nvSpPr>
        <p:spPr>
          <a:xfrm>
            <a:off x="5446201" y="4677760"/>
            <a:ext cx="1997580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JavaFX platform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20" name="Google Shape;420;p51"/>
          <p:cNvSpPr/>
          <p:nvPr/>
        </p:nvSpPr>
        <p:spPr>
          <a:xfrm>
            <a:off x="8924073" y="1956479"/>
            <a:ext cx="3005380" cy="1838890"/>
          </a:xfrm>
          <a:prstGeom prst="rect">
            <a:avLst/>
          </a:prstGeom>
          <a:noFill/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imes New Roman" panose="02020603050405020304" pitchFamily="18" charset="0"/>
              <a:cs typeface="Times New Roman" panose="02020603050405020304" pitchFamily="18" charset="0"/>
              <a:sym typeface="Arial"/>
            </a:endParaRPr>
          </a:p>
        </p:txBody>
      </p:sp>
      <p:sp>
        <p:nvSpPr>
          <p:cNvPr id="421" name="Google Shape;421;p51"/>
          <p:cNvSpPr txBox="1"/>
          <p:nvPr/>
        </p:nvSpPr>
        <p:spPr>
          <a:xfrm>
            <a:off x="8924073" y="2199834"/>
            <a:ext cx="28135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QuPathExtension Interface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 Integrates with QuPath </a:t>
            </a: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- Manages initialization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cxnSp>
        <p:nvCxnSpPr>
          <p:cNvPr id="422" name="Google Shape;422;p51"/>
          <p:cNvCxnSpPr/>
          <p:nvPr/>
        </p:nvCxnSpPr>
        <p:spPr>
          <a:xfrm>
            <a:off x="2015059" y="4370522"/>
            <a:ext cx="8461795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3" name="Google Shape;423;p51"/>
          <p:cNvCxnSpPr>
            <a:stCxn id="413" idx="2"/>
          </p:cNvCxnSpPr>
          <p:nvPr/>
        </p:nvCxnSpPr>
        <p:spPr>
          <a:xfrm>
            <a:off x="2015059" y="3830511"/>
            <a:ext cx="0" cy="586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4" name="Google Shape;424;p51"/>
          <p:cNvCxnSpPr>
            <a:endCxn id="419" idx="0"/>
          </p:cNvCxnSpPr>
          <p:nvPr/>
        </p:nvCxnSpPr>
        <p:spPr>
          <a:xfrm>
            <a:off x="6444991" y="3795460"/>
            <a:ext cx="0" cy="882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" name="Google Shape;425;p51"/>
          <p:cNvCxnSpPr/>
          <p:nvPr/>
        </p:nvCxnSpPr>
        <p:spPr>
          <a:xfrm>
            <a:off x="10474550" y="3784018"/>
            <a:ext cx="0" cy="58650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6" name="Google Shape;426;p51"/>
          <p:cNvCxnSpPr/>
          <p:nvPr/>
        </p:nvCxnSpPr>
        <p:spPr>
          <a:xfrm>
            <a:off x="6444991" y="5186358"/>
            <a:ext cx="0" cy="56351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7" name="Google Shape;427;p51"/>
          <p:cNvSpPr txBox="1"/>
          <p:nvPr/>
        </p:nvSpPr>
        <p:spPr>
          <a:xfrm>
            <a:off x="5345170" y="5968165"/>
            <a:ext cx="219964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  <a:latin typeface="Times New Roman" panose="02020603050405020304" pitchFamily="18" charset="0"/>
                <a:ea typeface="Times New Roman"/>
                <a:cs typeface="Times New Roman" panose="02020603050405020304" pitchFamily="18" charset="0"/>
                <a:sym typeface="Times New Roman"/>
              </a:rPr>
              <a:t>QuPath Framework</a:t>
            </a:r>
            <a:endParaRPr sz="2000">
              <a:solidFill>
                <a:schemeClr val="dk1"/>
              </a:solidFill>
              <a:latin typeface="Times New Roman" panose="02020603050405020304" pitchFamily="18" charset="0"/>
              <a:ea typeface="Times New Roman"/>
              <a:cs typeface="Times New Roman" panose="02020603050405020304" pitchFamily="18" charset="0"/>
              <a:sym typeface="Times New Roman"/>
            </a:endParaRPr>
          </a:p>
        </p:txBody>
      </p:sp>
      <p:sp>
        <p:nvSpPr>
          <p:cNvPr id="428" name="Google Shape;428;p5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9" name="Google Shape;429;p5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30</a:t>
            </a:fld>
            <a:endParaRPr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5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pic>
        <p:nvPicPr>
          <p:cNvPr id="437" name="Google Shape;437;p52" descr="A screensho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1175" y="1948540"/>
            <a:ext cx="8428736" cy="375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445" name="Google Shape;44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25" y="1448675"/>
            <a:ext cx="8762798" cy="490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6894F558-8743-964A-8B3A-D7530D156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300" y="3166269"/>
            <a:ext cx="5359400" cy="1714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61C4CB-3120-A89F-56E7-3C1AA31FBAC3}"/>
              </a:ext>
            </a:extLst>
          </p:cNvPr>
          <p:cNvSpPr txBox="1"/>
          <p:nvPr/>
        </p:nvSpPr>
        <p:spPr>
          <a:xfrm>
            <a:off x="838200" y="1649583"/>
            <a:ext cx="8230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>
                <a:latin typeface="+mn-lt"/>
              </a:rPr>
              <a:t>Test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Case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1: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Load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an incorrect image format  such as .txt</a:t>
            </a:r>
            <a:endParaRPr lang="en-DE" sz="20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88684932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 sz="4400">
                <a:latin typeface="Times New Roman"/>
                <a:ea typeface="Times New Roman"/>
                <a:cs typeface="Times New Roman"/>
                <a:sym typeface="Times New Roman"/>
              </a:rPr>
              <a:t>Method: </a:t>
            </a: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Software Development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43" name="Google Shape;443;p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61C4CB-3120-A89F-56E7-3C1AA31FBAC3}"/>
              </a:ext>
            </a:extLst>
          </p:cNvPr>
          <p:cNvSpPr txBox="1"/>
          <p:nvPr/>
        </p:nvSpPr>
        <p:spPr>
          <a:xfrm>
            <a:off x="838200" y="1649583"/>
            <a:ext cx="55176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2000">
                <a:latin typeface="+mn-lt"/>
              </a:rPr>
              <a:t>Test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Case</a:t>
            </a:r>
            <a:r>
              <a:rPr lang="zh-CN" altLang="en-US" sz="2000">
                <a:latin typeface="+mn-lt"/>
              </a:rPr>
              <a:t> </a:t>
            </a:r>
            <a:r>
              <a:rPr lang="en-US" altLang="zh-CN" sz="2000">
                <a:latin typeface="+mn-lt"/>
              </a:rPr>
              <a:t>2: Give an incorrect image path</a:t>
            </a:r>
            <a:endParaRPr lang="en-DE" sz="2000">
              <a:latin typeface="+mn-lt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6DF3201B-1DC0-9947-B8C1-952B9B9556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334151"/>
            <a:ext cx="533400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579499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Task distribution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aphicFrame>
        <p:nvGraphicFramePr>
          <p:cNvPr id="451" name="Google Shape;451;p54"/>
          <p:cNvGraphicFramePr/>
          <p:nvPr/>
        </p:nvGraphicFramePr>
        <p:xfrm>
          <a:off x="1939004" y="1901386"/>
          <a:ext cx="8314000" cy="3284700"/>
        </p:xfrm>
        <a:graphic>
          <a:graphicData uri="http://schemas.openxmlformats.org/drawingml/2006/table">
            <a:tbl>
              <a:tblPr firstRow="1" bandRow="1">
                <a:noFill/>
                <a:tableStyleId>{0190DFAE-0065-4A96-8693-9112C8AD2B74}</a:tableStyleId>
              </a:tblPr>
              <a:tblGrid>
                <a:gridCol w="4497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163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 u="none" strike="noStrike" cap="none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Member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Preprocessing the dataset</a:t>
                      </a:r>
                      <a:endParaRPr/>
                    </a:p>
                  </a:txBody>
                  <a:tcPr marL="91450" marR="91450" marT="45725" marB="45725" anchor="b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Maiqi Zhou</a:t>
                      </a:r>
                      <a:endParaRPr/>
                    </a:p>
                  </a:txBody>
                  <a:tcPr marL="91450" marR="91450" marT="45725" marB="45725" anchor="b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Development of software system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Maiqi Zhou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imes New Roman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Pix2Pix Model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Xichu Yu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Diffusion Models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Yuchen Li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4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Experimental Design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Yuchen Li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52" name="Google Shape;452;p5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5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8" name="Google Shape;458;p55"/>
          <p:cNvGraphicFramePr/>
          <p:nvPr/>
        </p:nvGraphicFramePr>
        <p:xfrm>
          <a:off x="345707" y="1862240"/>
          <a:ext cx="4082550" cy="3381990"/>
        </p:xfrm>
        <a:graphic>
          <a:graphicData uri="http://schemas.openxmlformats.org/drawingml/2006/table">
            <a:tbl>
              <a:tblPr firstRow="1" bandRow="1">
                <a:noFill/>
                <a:tableStyleId>{0190DFAE-0065-4A96-8693-9112C8AD2B74}</a:tableStyleId>
              </a:tblPr>
              <a:tblGrid>
                <a:gridCol w="2327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17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Task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Timeline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Literature review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6-16 May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Methodology design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17-21 May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Model implementation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 May-2 Jun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Training and validation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3-28 Jun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development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 May-21 Jun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Testing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22-28 Jun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1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Report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27 Jun-2 Jul</a:t>
                      </a:r>
                      <a:endParaRPr sz="18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L="91450" marR="91450" marT="45725" marB="45725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59" name="Google Shape;459;p5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Time schedule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60" name="Google Shape;460;p5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462" name="Google Shape;4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8252" y="1629587"/>
            <a:ext cx="7788774" cy="35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Outlook</a:t>
            </a:r>
            <a:endParaRPr/>
          </a:p>
        </p:txBody>
      </p:sp>
      <p:sp>
        <p:nvSpPr>
          <p:cNvPr id="468" name="Google Shape;468;p5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Perform a comparison between the original dataset and the processed dataset to  identify better parameters for data preprocessing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Enhance the user interface (UI) code to improve user friendliness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Refine the testing section, conducting both black box and white box testing</a:t>
            </a:r>
            <a:endParaRPr sz="2000"/>
          </a:p>
          <a:p>
            <a:pPr marL="45720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-US" sz="2000"/>
              <a:t>Keep working on model training and refinement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00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/>
          </a:p>
        </p:txBody>
      </p:sp>
      <p:sp>
        <p:nvSpPr>
          <p:cNvPr id="469" name="Google Shape;469;p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5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Times New Roman"/>
              <a:buNone/>
            </a:pPr>
            <a:r>
              <a:rPr lang="en-US"/>
              <a:t>Overview of Initial Proposal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1" name="Google Shape;191;p28"/>
          <p:cNvSpPr txBox="1">
            <a:spLocks noGrp="1"/>
          </p:cNvSpPr>
          <p:nvPr>
            <p:ph type="body" idx="1"/>
          </p:nvPr>
        </p:nvSpPr>
        <p:spPr>
          <a:xfrm>
            <a:off x="838200" y="1825624"/>
            <a:ext cx="10515600" cy="4092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Challenges with IHC Staining: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preparation of IHC-stained sections is time-consuming and expensive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IHC staining is typically performed on a single pathological slice, which may not fully represent the status of tumors. HER2 expression level that is diagnosed as 2+ requires further tissue sample</a:t>
            </a:r>
            <a:endParaRPr/>
          </a:p>
        </p:txBody>
      </p:sp>
      <p:sp>
        <p:nvSpPr>
          <p:cNvPr id="192" name="Google Shape;192;p28"/>
          <p:cNvSpPr txBox="1"/>
          <p:nvPr/>
        </p:nvSpPr>
        <p:spPr>
          <a:xfrm>
            <a:off x="838200" y="3429000"/>
            <a:ext cx="10515600" cy="2224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improve breast cancer diagnosis, we propose training a deep-learning model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model will perform image-to-image translation from the HE domain to the IHC domain, reducing costs and enhancing diagnostic efficiency</a:t>
            </a:r>
            <a:endParaRPr/>
          </a:p>
          <a:p>
            <a:pPr marL="2286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-US" sz="20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model will be integrated into existing diagnostic software, enabling adoption in clinical settings</a:t>
            </a:r>
            <a:endParaRPr/>
          </a:p>
        </p:txBody>
      </p:sp>
      <p:sp>
        <p:nvSpPr>
          <p:cNvPr id="193" name="Google Shape;193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/>
          <p:nvPr/>
        </p:nvSpPr>
        <p:spPr>
          <a:xfrm>
            <a:off x="-1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Dataset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1" name="Google Shape;201;p2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415277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Officially available Breast Cancer Immunohistochemical (BCI) dataset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Contains 9,746 images (4,873 pairs)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Already divided into training set and test set</a:t>
            </a:r>
            <a:endParaRPr/>
          </a:p>
        </p:txBody>
      </p:sp>
      <p:pic>
        <p:nvPicPr>
          <p:cNvPr id="202" name="Google Shape;202;p29"/>
          <p:cNvPicPr preferRelativeResize="0"/>
          <p:nvPr/>
        </p:nvPicPr>
        <p:blipFill rotWithShape="1">
          <a:blip r:embed="rId3">
            <a:alphaModFix/>
          </a:blip>
          <a:srcRect l="60" r="6103"/>
          <a:stretch/>
        </p:blipFill>
        <p:spPr>
          <a:xfrm>
            <a:off x="5286260" y="1573565"/>
            <a:ext cx="6170299" cy="422480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6094475" y="6038030"/>
            <a:ext cx="442621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Source: [Bupt AI CZ's BCI Project on GitHub](https://github.com/bupt-ai-cz/BCI)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4" name="Google Shape;204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Method: 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51641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Tool: </a:t>
            </a:r>
            <a:r>
              <a:rPr 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HistoQC</a:t>
            </a:r>
            <a:endParaRPr/>
          </a:p>
          <a:p>
            <a:pPr marL="2286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en-US" sz="2000"/>
              <a:t>a</a:t>
            </a: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n open-source software to filter out low-quality images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Filtering Standards:</a:t>
            </a:r>
            <a:endParaRPr lang="en-US"/>
          </a:p>
          <a:p>
            <a:pPr marL="342900" indent="-342900">
              <a:buSzPts val="2000"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Flat Areas:</a:t>
            </a:r>
            <a:endParaRPr lang="en-US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/>
              <a:t>    detects smooth (flat) areas in an image by convolving the image with an average filter and comparing it to the original image</a:t>
            </a:r>
            <a:endParaRPr lang="en-US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342900" indent="-342900">
              <a:buSzPts val="2000"/>
            </a:pPr>
            <a:r>
              <a:rPr lang="en-US" sz="2100"/>
              <a:t>Small Tissue Filled Max Area: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100"/>
              <a:t>    sets the upper limit on the size of holes that should be filled within the tissue mask</a:t>
            </a:r>
          </a:p>
          <a:p>
            <a:pPr marL="342900" indent="-342900">
              <a:buSzPts val="2000"/>
            </a:pPr>
            <a:r>
              <a:rPr lang="en-US" sz="2100"/>
              <a:t>Blurry Removed Num Regions: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100"/>
              <a:t>     represents the number of regions (or areas) within an image that has been removed due to being identified as blurry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lang="en-US"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98358" y="464614"/>
            <a:ext cx="10515600" cy="13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Method: 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47582" y="1800139"/>
            <a:ext cx="2509500" cy="37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Flat Areas:</a:t>
            </a:r>
            <a:endParaRPr sz="2000"/>
          </a:p>
          <a:p>
            <a:pPr marL="228600" lvl="0" indent="-10160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4463399" y="1756786"/>
            <a:ext cx="2509500" cy="65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 Tissue Filled Max Area:</a:t>
            </a:r>
            <a:endParaRPr sz="2000"/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sz="2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1" name="Google Shape;221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23" name="Google Shape;223;p31" descr="A screenshot of a computer scree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7582" y="2457538"/>
            <a:ext cx="3265383" cy="3583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 descr="A screenshot of a cell phone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1811" t="1541" r="1818" b="1531"/>
          <a:stretch/>
        </p:blipFill>
        <p:spPr>
          <a:xfrm>
            <a:off x="4463399" y="2457539"/>
            <a:ext cx="3265201" cy="358358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77EF796-8ABD-A44D-72DA-6BEBEF32053A}"/>
              </a:ext>
            </a:extLst>
          </p:cNvPr>
          <p:cNvSpPr txBox="1"/>
          <p:nvPr/>
        </p:nvSpPr>
        <p:spPr>
          <a:xfrm>
            <a:off x="8393045" y="1732393"/>
            <a:ext cx="345137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SzPts val="2000"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Blurry Removed Num Regions: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Method: 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51641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DE" sz="2000" b="1">
                <a:latin typeface="Times New Roman"/>
                <a:ea typeface="Times New Roman"/>
                <a:cs typeface="Times New Roman"/>
                <a:sym typeface="Times New Roman"/>
              </a:rPr>
              <a:t>Experiment</a:t>
            </a:r>
            <a:r>
              <a:rPr lang="zh-CN" alt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000" b="1">
                <a:latin typeface="Times New Roman"/>
                <a:ea typeface="Times New Roman"/>
                <a:cs typeface="Times New Roman"/>
                <a:sym typeface="Times New Roman"/>
              </a:rPr>
              <a:t>1: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Filtering Standards:</a:t>
            </a:r>
            <a:endParaRPr/>
          </a:p>
          <a:p>
            <a:pPr marL="342900" indent="-342900">
              <a:buSzPts val="2000"/>
            </a:pPr>
            <a:r>
              <a:rPr lang="en-GB" sz="2000"/>
              <a:t>small_tissue_filled_max_area&gt; 100 </a:t>
            </a:r>
            <a:r>
              <a:rPr lang="en-US" altLang="zh-CN" sz="2000"/>
              <a:t>&amp; </a:t>
            </a:r>
            <a:r>
              <a:rPr lang="en-GB" sz="2000"/>
              <a:t>blurry_removed_num_regions &gt; 1</a:t>
            </a:r>
            <a:r>
              <a:rPr lang="en-US" sz="2000"/>
              <a:t>  </a:t>
            </a:r>
          </a:p>
          <a:p>
            <a:pPr marL="342900" indent="-342900">
              <a:buSzPts val="2000"/>
            </a:pPr>
            <a:r>
              <a:rPr lang="en-US" sz="2000"/>
              <a:t>100 epochs on PyramidPix2pix with 128*128 images</a:t>
            </a:r>
          </a:p>
          <a:p>
            <a:pPr marL="0" indent="0"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D0F2C1-A8A4-CC4F-4472-C3B29014D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976377"/>
              </p:ext>
            </p:extLst>
          </p:nvPr>
        </p:nvGraphicFramePr>
        <p:xfrm>
          <a:off x="658020" y="4406464"/>
          <a:ext cx="9876774" cy="792480"/>
        </p:xfrm>
        <a:graphic>
          <a:graphicData uri="http://schemas.openxmlformats.org/drawingml/2006/table">
            <a:tbl>
              <a:tblPr firstRow="1" bandRow="1">
                <a:tableStyleId>{0190DFAE-0065-4A96-8693-9112C8AD2B74}</a:tableStyleId>
              </a:tblPr>
              <a:tblGrid>
                <a:gridCol w="3292258">
                  <a:extLst>
                    <a:ext uri="{9D8B030D-6E8A-4147-A177-3AD203B41FA5}">
                      <a16:colId xmlns:a16="http://schemas.microsoft.com/office/drawing/2014/main" val="3922991806"/>
                    </a:ext>
                  </a:extLst>
                </a:gridCol>
                <a:gridCol w="3292258">
                  <a:extLst>
                    <a:ext uri="{9D8B030D-6E8A-4147-A177-3AD203B41FA5}">
                      <a16:colId xmlns:a16="http://schemas.microsoft.com/office/drawing/2014/main" val="2462913995"/>
                    </a:ext>
                  </a:extLst>
                </a:gridCol>
                <a:gridCol w="3292258">
                  <a:extLst>
                    <a:ext uri="{9D8B030D-6E8A-4147-A177-3AD203B41FA5}">
                      <a16:colId xmlns:a16="http://schemas.microsoft.com/office/drawing/2014/main" val="4273163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>
                          <a:latin typeface="+mn-lt"/>
                        </a:rPr>
                        <a:t>O</a:t>
                      </a:r>
                      <a:r>
                        <a:rPr lang="en-DE" sz="2000">
                          <a:latin typeface="+mn-lt"/>
                        </a:rPr>
                        <a:t>riginal Pairs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DE" sz="2000">
                          <a:latin typeface="+mn-lt"/>
                        </a:rPr>
                        <a:t>After prep</a:t>
                      </a:r>
                      <a:r>
                        <a:rPr lang="en-GB" sz="2000">
                          <a:latin typeface="+mn-lt"/>
                        </a:rPr>
                        <a:t>r</a:t>
                      </a:r>
                      <a:r>
                        <a:rPr lang="en-DE" sz="2000">
                          <a:latin typeface="+mn-lt"/>
                        </a:rPr>
                        <a:t>ocessing Pairs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>
                          <a:latin typeface="+mn-lt"/>
                        </a:rPr>
                        <a:t>F</a:t>
                      </a:r>
                      <a:r>
                        <a:rPr lang="en-DE" sz="2000">
                          <a:latin typeface="+mn-lt"/>
                        </a:rPr>
                        <a:t>ilter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28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+mn-lt"/>
                        </a:rPr>
                        <a:t>3897</a:t>
                      </a:r>
                      <a:endParaRPr lang="en-DE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+mn-lt"/>
                        </a:rPr>
                        <a:t>3656</a:t>
                      </a:r>
                      <a:endParaRPr lang="en-DE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+mn-lt"/>
                        </a:rPr>
                        <a:t>6.19%</a:t>
                      </a:r>
                      <a:endParaRPr lang="en-DE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849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5408695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06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Times New Roman"/>
              <a:buNone/>
            </a:pPr>
            <a:r>
              <a:rPr lang="en-US" sz="4000">
                <a:latin typeface="Times New Roman"/>
                <a:ea typeface="Times New Roman"/>
                <a:cs typeface="Times New Roman"/>
                <a:sym typeface="Times New Roman"/>
              </a:rPr>
              <a:t>Method: Dataset Preprocessing</a:t>
            </a:r>
            <a:endParaRPr sz="4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" name="Google Shape;211;p3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9516414" cy="4303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DE" sz="2000" b="1">
                <a:latin typeface="Times New Roman"/>
                <a:ea typeface="Times New Roman"/>
                <a:cs typeface="Times New Roman"/>
                <a:sym typeface="Times New Roman"/>
              </a:rPr>
              <a:t>Experiment</a:t>
            </a:r>
            <a:r>
              <a:rPr lang="zh-CN" altLang="en-US" sz="2000" b="1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altLang="zh-CN" sz="2000" b="1">
                <a:latin typeface="Times New Roman"/>
                <a:ea typeface="Times New Roman"/>
                <a:cs typeface="Times New Roman"/>
                <a:sym typeface="Times New Roman"/>
              </a:rPr>
              <a:t>1:</a:t>
            </a: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sz="20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 sz="2000">
                <a:latin typeface="Times New Roman"/>
                <a:ea typeface="Times New Roman"/>
                <a:cs typeface="Times New Roman"/>
                <a:sym typeface="Times New Roman"/>
              </a:rPr>
              <a:t>Filtering Standards:</a:t>
            </a:r>
            <a:endParaRPr/>
          </a:p>
          <a:p>
            <a:pPr marL="342900" indent="-342900">
              <a:buSzPts val="2000"/>
            </a:pPr>
            <a:r>
              <a:rPr lang="en-US" sz="2000"/>
              <a:t>small_tissue_filled_max_area &gt; 100</a:t>
            </a:r>
            <a:r>
              <a:rPr lang="zh-CN" altLang="en-US" sz="2000"/>
              <a:t> </a:t>
            </a:r>
            <a:r>
              <a:rPr lang="en-US" altLang="zh-CN" sz="2000"/>
              <a:t>&amp;</a:t>
            </a:r>
            <a:r>
              <a:rPr lang="en-US" sz="2000"/>
              <a:t> flat_areas &gt; 3 </a:t>
            </a:r>
          </a:p>
          <a:p>
            <a:pPr marL="342900" indent="-342900">
              <a:buSzPts val="2000"/>
            </a:pPr>
            <a:r>
              <a:rPr lang="en-US" sz="2000"/>
              <a:t>100 epochs on PyramidPix2pix with 128*128 images</a:t>
            </a:r>
          </a:p>
          <a:p>
            <a:pPr marL="0" indent="0">
              <a:buSzPts val="2000"/>
              <a:buNone/>
            </a:pPr>
            <a:endParaRPr sz="20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2" name="Google Shape;212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8D0F2C1-A8A4-CC4F-4472-C3B29014DC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041654"/>
              </p:ext>
            </p:extLst>
          </p:nvPr>
        </p:nvGraphicFramePr>
        <p:xfrm>
          <a:off x="658020" y="4406464"/>
          <a:ext cx="9876774" cy="792480"/>
        </p:xfrm>
        <a:graphic>
          <a:graphicData uri="http://schemas.openxmlformats.org/drawingml/2006/table">
            <a:tbl>
              <a:tblPr firstRow="1" bandRow="1">
                <a:tableStyleId>{0190DFAE-0065-4A96-8693-9112C8AD2B74}</a:tableStyleId>
              </a:tblPr>
              <a:tblGrid>
                <a:gridCol w="3292258">
                  <a:extLst>
                    <a:ext uri="{9D8B030D-6E8A-4147-A177-3AD203B41FA5}">
                      <a16:colId xmlns:a16="http://schemas.microsoft.com/office/drawing/2014/main" val="3922991806"/>
                    </a:ext>
                  </a:extLst>
                </a:gridCol>
                <a:gridCol w="3292258">
                  <a:extLst>
                    <a:ext uri="{9D8B030D-6E8A-4147-A177-3AD203B41FA5}">
                      <a16:colId xmlns:a16="http://schemas.microsoft.com/office/drawing/2014/main" val="2462913995"/>
                    </a:ext>
                  </a:extLst>
                </a:gridCol>
                <a:gridCol w="3292258">
                  <a:extLst>
                    <a:ext uri="{9D8B030D-6E8A-4147-A177-3AD203B41FA5}">
                      <a16:colId xmlns:a16="http://schemas.microsoft.com/office/drawing/2014/main" val="42731639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>
                          <a:latin typeface="+mn-lt"/>
                        </a:rPr>
                        <a:t>O</a:t>
                      </a:r>
                      <a:r>
                        <a:rPr lang="en-DE" sz="2000">
                          <a:latin typeface="+mn-lt"/>
                        </a:rPr>
                        <a:t>riginal Pairs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DE" sz="2000">
                          <a:latin typeface="+mn-lt"/>
                        </a:rPr>
                        <a:t>After prep</a:t>
                      </a:r>
                      <a:r>
                        <a:rPr lang="en-GB" sz="2000">
                          <a:latin typeface="+mn-lt"/>
                        </a:rPr>
                        <a:t>r</a:t>
                      </a:r>
                      <a:r>
                        <a:rPr lang="en-DE" sz="2000">
                          <a:latin typeface="+mn-lt"/>
                        </a:rPr>
                        <a:t>ocessing Pairs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GB" sz="2000">
                          <a:latin typeface="+mn-lt"/>
                        </a:rPr>
                        <a:t>F</a:t>
                      </a:r>
                      <a:r>
                        <a:rPr lang="en-DE" sz="2000">
                          <a:latin typeface="+mn-lt"/>
                        </a:rPr>
                        <a:t>ilter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2284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+mn-lt"/>
                        </a:rPr>
                        <a:t>3897</a:t>
                      </a:r>
                      <a:endParaRPr lang="en-DE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+mn-lt"/>
                        </a:rPr>
                        <a:t>3722</a:t>
                      </a:r>
                      <a:endParaRPr lang="en-DE" sz="2000">
                        <a:latin typeface="+mn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altLang="zh-CN" sz="2000">
                          <a:latin typeface="+mn-lt"/>
                        </a:rPr>
                        <a:t>4.49%</a:t>
                      </a:r>
                      <a:endParaRPr lang="en-DE" sz="2000">
                        <a:latin typeface="+mn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9849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630765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2655</TotalTime>
  <Words>1441</Words>
  <Application>Microsoft Macintosh PowerPoint</Application>
  <PresentationFormat>Widescreen</PresentationFormat>
  <Paragraphs>270</Paragraphs>
  <Slides>37</Slides>
  <Notes>37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Times New Roman</vt:lpstr>
      <vt:lpstr>Office 主题​​</vt:lpstr>
      <vt:lpstr>Office 主题​​</vt:lpstr>
      <vt:lpstr>Generating Breast Cancer IHC Images with Deep Learning Presentation 2</vt:lpstr>
      <vt:lpstr>Contents</vt:lpstr>
      <vt:lpstr>Overview of Initial Proposal</vt:lpstr>
      <vt:lpstr>Overview of Initial Proposal</vt:lpstr>
      <vt:lpstr>Dataset</vt:lpstr>
      <vt:lpstr>Method: Dataset Preprocessing</vt:lpstr>
      <vt:lpstr>Method: Dataset Preprocessing</vt:lpstr>
      <vt:lpstr>Method: Dataset Preprocessing</vt:lpstr>
      <vt:lpstr>Method: Dataset Preprocessing</vt:lpstr>
      <vt:lpstr>Method: Dataset Preprocessing</vt:lpstr>
      <vt:lpstr>Method: Model Design</vt:lpstr>
      <vt:lpstr>Pyramid Pix2Pix Model</vt:lpstr>
      <vt:lpstr>Method: Model Design</vt:lpstr>
      <vt:lpstr>Results</vt:lpstr>
      <vt:lpstr>Pix2Pix Model</vt:lpstr>
      <vt:lpstr>Model Design</vt:lpstr>
      <vt:lpstr>Results</vt:lpstr>
      <vt:lpstr>Diffusion Model</vt:lpstr>
      <vt:lpstr>Background</vt:lpstr>
      <vt:lpstr>Key features</vt:lpstr>
      <vt:lpstr>Basic algorithms</vt:lpstr>
      <vt:lpstr>Diffusion Autoencoder</vt:lpstr>
      <vt:lpstr>Diffusion Autoencoder</vt:lpstr>
      <vt:lpstr>Methods</vt:lpstr>
      <vt:lpstr>Results</vt:lpstr>
      <vt:lpstr>Results</vt:lpstr>
      <vt:lpstr>Discussion</vt:lpstr>
      <vt:lpstr>Method: Software Design</vt:lpstr>
      <vt:lpstr>Method: Software Design</vt:lpstr>
      <vt:lpstr>Method: Software Design</vt:lpstr>
      <vt:lpstr>Method: Software Development</vt:lpstr>
      <vt:lpstr>Method: Software Development</vt:lpstr>
      <vt:lpstr>Method: Software Development</vt:lpstr>
      <vt:lpstr>Method: Software Development</vt:lpstr>
      <vt:lpstr>Task distribution</vt:lpstr>
      <vt:lpstr>Time schedule</vt:lpstr>
      <vt:lpstr>Outlook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Generating Breast Cancer IHC Images with Deep Learning Presentation 2</dc:title>
  <cp:lastModifiedBy>office</cp:lastModifiedBy>
  <cp:revision>12</cp:revision>
  <dcterms:modified xsi:type="dcterms:W3CDTF">2024-07-23T12:56:14Z</dcterms:modified>
</cp:coreProperties>
</file>